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29"/>
  </p:notesMasterIdLst>
  <p:sldIdLst>
    <p:sldId id="257" r:id="rId3"/>
    <p:sldId id="298" r:id="rId4"/>
    <p:sldId id="299" r:id="rId5"/>
    <p:sldId id="301" r:id="rId6"/>
    <p:sldId id="307" r:id="rId7"/>
    <p:sldId id="308" r:id="rId8"/>
    <p:sldId id="309" r:id="rId9"/>
    <p:sldId id="306" r:id="rId10"/>
    <p:sldId id="296" r:id="rId11"/>
    <p:sldId id="323" r:id="rId12"/>
    <p:sldId id="300" r:id="rId13"/>
    <p:sldId id="305" r:id="rId14"/>
    <p:sldId id="311" r:id="rId15"/>
    <p:sldId id="310" r:id="rId16"/>
    <p:sldId id="325" r:id="rId17"/>
    <p:sldId id="320" r:id="rId18"/>
    <p:sldId id="324" r:id="rId19"/>
    <p:sldId id="304" r:id="rId20"/>
    <p:sldId id="297" r:id="rId21"/>
    <p:sldId id="321" r:id="rId22"/>
    <p:sldId id="322" r:id="rId23"/>
    <p:sldId id="303" r:id="rId24"/>
    <p:sldId id="294" r:id="rId25"/>
    <p:sldId id="302" r:id="rId26"/>
    <p:sldId id="318" r:id="rId27"/>
    <p:sldId id="275" r:id="rId28"/>
  </p:sldIdLst>
  <p:sldSz cx="12192000" cy="6858000"/>
  <p:notesSz cx="6858000" cy="9144000"/>
  <p:defaultTextStyle>
    <a:defPPr>
      <a:defRPr lang="es-P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529" autoAdjust="0"/>
  </p:normalViewPr>
  <p:slideViewPr>
    <p:cSldViewPr snapToGrid="0" showGuides="1">
      <p:cViewPr varScale="1">
        <p:scale>
          <a:sx n="60" d="100"/>
          <a:sy n="60" d="100"/>
        </p:scale>
        <p:origin x="78" y="1098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presProps" Target="presProps.xml"/><Relationship Id="rId8" Type="http://schemas.openxmlformats.org/officeDocument/2006/relationships/slide" Target="slides/slide6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30T16:16:33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238 1521 3713,'-119'-628'232,"28"87"-232,64 189-1000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P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C430B3-EBBF-4D80-A663-11D9E76A019F}" type="datetimeFigureOut">
              <a:rPr lang="es-PE" smtClean="0"/>
              <a:t>25/12/2023</a:t>
            </a:fld>
            <a:endParaRPr lang="es-P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P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P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P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BB697B-EA40-4DC2-8FCF-6C7A7B84B290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1472638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13A254-321F-4242-8B02-B8071F57B93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9975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13A254-321F-4242-8B02-B8071F57B93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3939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13A254-321F-4242-8B02-B8071F57B93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7169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13A254-321F-4242-8B02-B8071F57B93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3544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13A254-321F-4242-8B02-B8071F57B93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2548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 7.16 Translation invariance, or the lack thereof, with fully connected layers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13A254-321F-4242-8B02-B8071F57B93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2341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 7.16 Translation invariance, or the lack thereof, with fully connected layers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13A254-321F-4242-8B02-B8071F57B93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5207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/>
              <a:t>Kernel concept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 err="1"/>
              <a:t>Matriz</a:t>
            </a:r>
            <a:r>
              <a:rPr lang="en-US" dirty="0"/>
              <a:t> de pesos que se </a:t>
            </a:r>
            <a:r>
              <a:rPr lang="en-US" dirty="0" err="1"/>
              <a:t>deliza</a:t>
            </a:r>
            <a:r>
              <a:rPr lang="en-US" dirty="0"/>
              <a:t> </a:t>
            </a:r>
            <a:r>
              <a:rPr lang="en-US" dirty="0" err="1"/>
              <a:t>sobre</a:t>
            </a:r>
            <a:r>
              <a:rPr lang="en-US" dirty="0"/>
              <a:t> la entrada de la </a:t>
            </a:r>
            <a:r>
              <a:rPr lang="en-US" dirty="0" err="1"/>
              <a:t>capa</a:t>
            </a:r>
            <a:r>
              <a:rPr lang="en-US" dirty="0"/>
              <a:t> </a:t>
            </a:r>
            <a:r>
              <a:rPr lang="en-US" dirty="0" err="1"/>
              <a:t>convolucional</a:t>
            </a:r>
            <a:endParaRPr lang="en-US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/>
              <a:t>Conjunto de pesos que se </a:t>
            </a:r>
            <a:r>
              <a:rPr lang="en-US" dirty="0" err="1"/>
              <a:t>utilizan</a:t>
            </a:r>
            <a:r>
              <a:rPr lang="en-US" dirty="0"/>
              <a:t> para </a:t>
            </a:r>
            <a:r>
              <a:rPr lang="en-US" dirty="0" err="1"/>
              <a:t>detectar</a:t>
            </a:r>
            <a:r>
              <a:rPr lang="en-US" dirty="0"/>
              <a:t> </a:t>
            </a:r>
            <a:r>
              <a:rPr lang="en-US" dirty="0" err="1"/>
              <a:t>patrones</a:t>
            </a:r>
            <a:r>
              <a:rPr lang="en-US" dirty="0"/>
              <a:t> </a:t>
            </a:r>
            <a:r>
              <a:rPr lang="en-US" dirty="0" err="1"/>
              <a:t>especificos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la entrada.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/>
              <a:t>Element-wise multiplication between the input matrix and the kernel matrix.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A convolution operation forms a many-to-one relationship.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s-ES" b="0" dirty="0">
                <a:solidFill>
                  <a:srgbClr val="CE9887"/>
                </a:solidFill>
                <a:effectLst/>
                <a:latin typeface="Consolas" panose="020B0609020204030204" pitchFamily="49" charset="0"/>
              </a:rPr>
              <a:t>Dependiendo del </a:t>
            </a:r>
            <a:r>
              <a:rPr lang="es-ES" b="0" dirty="0" err="1">
                <a:solidFill>
                  <a:srgbClr val="CE9887"/>
                </a:solidFill>
                <a:effectLst/>
                <a:latin typeface="Consolas" panose="020B0609020204030204" pitchFamily="49" charset="0"/>
              </a:rPr>
              <a:t>kernel</a:t>
            </a:r>
            <a:r>
              <a:rPr lang="es-ES" b="0" dirty="0">
                <a:solidFill>
                  <a:srgbClr val="CE9887"/>
                </a:solidFill>
                <a:effectLst/>
                <a:latin typeface="Consolas" panose="020B0609020204030204" pitchFamily="49" charset="0"/>
              </a:rPr>
              <a:t> ciertos pixeles se van a estimular, y otros se van a inhibir</a:t>
            </a:r>
            <a:endParaRPr lang="es-ES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b="0" dirty="0"/>
          </a:p>
        </p:txBody>
      </p:sp>
      <p:sp>
        <p:nvSpPr>
          <p:cNvPr id="32" name="Google Shape;3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2792878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13A254-321F-4242-8B02-B8071F57B93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60363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13A254-321F-4242-8B02-B8071F57B93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6839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/>
              <a:t>what is the difference between padding valid and padding same in </a:t>
            </a:r>
            <a:r>
              <a:rPr lang="en-US" dirty="0" err="1"/>
              <a:t>PyTorch</a:t>
            </a:r>
            <a:r>
              <a:rPr lang="en-US" dirty="0"/>
              <a:t>?</a:t>
            </a:r>
            <a:endParaRPr dirty="0"/>
          </a:p>
        </p:txBody>
      </p:sp>
      <p:sp>
        <p:nvSpPr>
          <p:cNvPr id="32" name="Google Shape;3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5588860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13A254-321F-4242-8B02-B8071F57B93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71319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2" name="Google Shape;3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27314330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2" name="Google Shape;3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53806977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13A254-321F-4242-8B02-B8071F57B93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42898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/>
              <a:t>Max Pooling</a:t>
            </a:r>
            <a:endParaRPr dirty="0"/>
          </a:p>
        </p:txBody>
      </p:sp>
      <p:sp>
        <p:nvSpPr>
          <p:cNvPr id="32" name="Google Shape;3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85034899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13A254-321F-4242-8B02-B8071F57B93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43560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13A254-321F-4242-8B02-B8071F57B93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90443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13A254-321F-4242-8B02-B8071F57B93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1000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13A254-321F-4242-8B02-B8071F57B93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8988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13A254-321F-4242-8B02-B8071F57B93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6612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13A254-321F-4242-8B02-B8071F57B93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8189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13A254-321F-4242-8B02-B8071F57B93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7759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13A254-321F-4242-8B02-B8071F57B93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1054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13A254-321F-4242-8B02-B8071F57B93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1842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13A254-321F-4242-8B02-B8071F57B93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3072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40535-8BD3-7FF1-588F-B4BFC95C8C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s-P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2D9750-5A5C-97FA-859B-B043C45FC1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s-P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A17EC1-6898-AF73-5137-3637B9A46E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30EEB-295A-4C46-B251-52CC1E24A2FE}" type="datetimeFigureOut">
              <a:rPr lang="es-PE" smtClean="0"/>
              <a:t>25/12/2023</a:t>
            </a:fld>
            <a:endParaRPr lang="es-P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8FB3A5-263A-239E-8975-9C5FA47154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4C3F5F-0A4E-D8CB-C97E-C4349379C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95401-BEF0-4C10-8E12-CBF8EF88ACB9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1314036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B96B5-91F6-049D-C8B8-9EC0132608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P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37D359E-AADC-4021-BFF0-611A958515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P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C42494-03AA-A4D3-FA10-C5A155C142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30EEB-295A-4C46-B251-52CC1E24A2FE}" type="datetimeFigureOut">
              <a:rPr lang="es-PE" smtClean="0"/>
              <a:t>25/12/2023</a:t>
            </a:fld>
            <a:endParaRPr lang="es-P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3EE5E5-100E-2795-2FE3-B6D9E0CC2D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5C82CE-31F0-8BD9-C540-3B5F8E4911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95401-BEF0-4C10-8E12-CBF8EF88ACB9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1760000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81230AE-B49F-E49A-B7BC-E1A0CF01474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s-P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C39429-E79B-208F-A6FE-513FDE4934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P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B27BAA-87F6-ACC5-9390-C5415170D9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30EEB-295A-4C46-B251-52CC1E24A2FE}" type="datetimeFigureOut">
              <a:rPr lang="es-PE" smtClean="0"/>
              <a:t>25/12/2023</a:t>
            </a:fld>
            <a:endParaRPr lang="es-P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61E9FA-26CF-384F-760F-4EF07A392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076DFA-B10F-BB05-90DF-501703BB67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95401-BEF0-4C10-8E12-CBF8EF88ACB9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4130429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>
  <p:cSld name="Diapositiva de título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06295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4670B-4B40-B13A-EC3A-9BA79B13B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P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FF2D09-80E0-AA83-597F-67A5A652BF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P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9F7B55-B24D-A4A0-C3BD-2D0E3777B4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30EEB-295A-4C46-B251-52CC1E24A2FE}" type="datetimeFigureOut">
              <a:rPr lang="es-PE" smtClean="0"/>
              <a:t>25/12/2023</a:t>
            </a:fld>
            <a:endParaRPr lang="es-P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9A1B23-D6B5-1AD6-F865-5C48FC63B5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B805AE-71B0-5D3B-3010-ECBF3E6C0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95401-BEF0-4C10-8E12-CBF8EF88ACB9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201672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AE645B-A957-C87E-073B-DFFC0E098C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s-P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E041E7-AEB7-5220-25A0-864B317E73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910A38-0F58-7417-AB7F-15A2BDD397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30EEB-295A-4C46-B251-52CC1E24A2FE}" type="datetimeFigureOut">
              <a:rPr lang="es-PE" smtClean="0"/>
              <a:t>25/12/2023</a:t>
            </a:fld>
            <a:endParaRPr lang="es-P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E95B20-3428-251C-3400-3E3E439D42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6933E1-AD8B-9494-070B-0ABDC1C0B0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95401-BEF0-4C10-8E12-CBF8EF88ACB9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9012562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4C6347-1C90-C26B-686D-A39962D3B9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P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32F0D0-45CA-20AE-B071-5E2C8145AD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P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AF015B-03DB-F2E7-8A85-AFFA69FB5A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P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493F82-BF51-1245-0D2C-B51669E5CB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30EEB-295A-4C46-B251-52CC1E24A2FE}" type="datetimeFigureOut">
              <a:rPr lang="es-PE" smtClean="0"/>
              <a:t>25/12/2023</a:t>
            </a:fld>
            <a:endParaRPr lang="es-P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2952CB-A0DC-5E7F-FB54-8519DC2303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900F59-B042-B314-3E22-6FCE2DDC3F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95401-BEF0-4C10-8E12-CBF8EF88ACB9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630309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2AB2DC-941D-B8D5-1BAC-E2050527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P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04D3AA-C1D4-67BC-E174-BE0E087595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AF4816-A6C8-EE5C-83D5-5D47541068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P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4C8E56E-34D9-D53E-350D-AA4A0F461A3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302C24-286A-21F9-F87F-F4EB6A63AF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P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837064C-8BAE-22B7-8C74-01162732EE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30EEB-295A-4C46-B251-52CC1E24A2FE}" type="datetimeFigureOut">
              <a:rPr lang="es-PE" smtClean="0"/>
              <a:t>25/12/2023</a:t>
            </a:fld>
            <a:endParaRPr lang="es-P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DDB1B10-C67E-BF25-145F-2A79900B6E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4E30004-6D18-4B9F-213A-7CD4A2EFE4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95401-BEF0-4C10-8E12-CBF8EF88ACB9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2107917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903B8-4381-D7A5-BB73-8904F09FA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P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850F79-0851-CAD1-0933-5B2620C7C6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30EEB-295A-4C46-B251-52CC1E24A2FE}" type="datetimeFigureOut">
              <a:rPr lang="es-PE" smtClean="0"/>
              <a:t>25/12/2023</a:t>
            </a:fld>
            <a:endParaRPr lang="es-P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722753-A2A0-EA29-D100-76D3D31A0B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6B93B7-8E81-370A-54DD-445A92670E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95401-BEF0-4C10-8E12-CBF8EF88ACB9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0552587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B4AD457-1F49-69FD-262F-D40074FB8D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30EEB-295A-4C46-B251-52CC1E24A2FE}" type="datetimeFigureOut">
              <a:rPr lang="es-PE" smtClean="0"/>
              <a:t>25/12/2023</a:t>
            </a:fld>
            <a:endParaRPr lang="es-P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3E8621F-334B-2EBB-F488-AC0B36DDB7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34505B-4147-BD14-C26F-2EA9F53D3B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95401-BEF0-4C10-8E12-CBF8EF88ACB9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6145110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5EDA0-C0E3-24E0-EBE8-0D9364943F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P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8438F3-DD4F-79A1-34F6-7DAF2F7D08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P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9B7CE5-00F1-7E4E-1624-7C5B2C8B9C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719495-E8DB-F4B8-652B-18E0A4A6E7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30EEB-295A-4C46-B251-52CC1E24A2FE}" type="datetimeFigureOut">
              <a:rPr lang="es-PE" smtClean="0"/>
              <a:t>25/12/2023</a:t>
            </a:fld>
            <a:endParaRPr lang="es-P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D80C44-E055-A76C-F9F2-825EA5C9E3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897B55-289D-F6DD-A1B7-9181B2511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95401-BEF0-4C10-8E12-CBF8EF88ACB9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5997244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20CC36-4D98-453D-ADFD-BAF0C5C3EE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P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800E3A0-F7D3-4011-A699-936A7AE8E1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P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9C8E88-6ED2-A039-EB33-CBE6A4259B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6094B4-7C32-3C50-D4AF-B618707BA1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30EEB-295A-4C46-B251-52CC1E24A2FE}" type="datetimeFigureOut">
              <a:rPr lang="es-PE" smtClean="0"/>
              <a:t>25/12/2023</a:t>
            </a:fld>
            <a:endParaRPr lang="es-P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8FECE4-254A-ECEA-D5D1-478A44C3AF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091A56-261A-1E65-D64D-58B1815DC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95401-BEF0-4C10-8E12-CBF8EF88ACB9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0274655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D260ECA-9BAA-B6CE-22B0-C14560A066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s-P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19770B-12D0-ED9B-C913-0FEABF8051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P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44FF1F-250C-807A-B9C5-05502F1F34B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030EEB-295A-4C46-B251-52CC1E24A2FE}" type="datetimeFigureOut">
              <a:rPr lang="es-PE" smtClean="0"/>
              <a:t>25/12/2023</a:t>
            </a:fld>
            <a:endParaRPr lang="es-P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BADBB9-4191-18CA-401A-DA107B0E6F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P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1BFEDA-CFF6-4306-9A81-9D95F8D63C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495401-BEF0-4C10-8E12-CBF8EF88ACB9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28951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P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3440205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0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5.gi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s://isip.piconepress.com/courses/temple/ece_4822/resources/books/Deep-Learning-with-PyTorch.pdf" TargetMode="External"/><Relationship Id="rId13" Type="http://schemas.openxmlformats.org/officeDocument/2006/relationships/hyperlink" Target="https://medium.com/swlh/fully-connected-vs-convolutional-neural-networks-813ca7bc6ee5" TargetMode="External"/><Relationship Id="rId3" Type="http://schemas.openxmlformats.org/officeDocument/2006/relationships/hyperlink" Target="https://www.learnpytorch.io/00_pytorch_fundamentals/" TargetMode="External"/><Relationship Id="rId7" Type="http://schemas.openxmlformats.org/officeDocument/2006/relationships/hyperlink" Target="https://uvadlc-notebooks.readthedocs.io/en/latest/index.html" TargetMode="External"/><Relationship Id="rId12" Type="http://schemas.openxmlformats.org/officeDocument/2006/relationships/hyperlink" Target="https://builtin.com/machine-learning/fully-connected-layer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lightning.ai/docs/pytorch/stable/notebooks/course_UvA-DL/" TargetMode="External"/><Relationship Id="rId11" Type="http://schemas.openxmlformats.org/officeDocument/2006/relationships/hyperlink" Target="https://www.baeldung.com/cs/neural-networks-conv-fc-layers" TargetMode="External"/><Relationship Id="rId5" Type="http://schemas.openxmlformats.org/officeDocument/2006/relationships/hyperlink" Target="https://www.notion.so/2022-1-f6340fba2c1d45dda494920cd73c9adf" TargetMode="External"/><Relationship Id="rId10" Type="http://schemas.openxmlformats.org/officeDocument/2006/relationships/hyperlink" Target="https://drive.google.com/drive/u/0/folders/1X3AjOQ2G7NZO3U_0KGYzPXex49vx3Iy-" TargetMode="External"/><Relationship Id="rId4" Type="http://schemas.openxmlformats.org/officeDocument/2006/relationships/hyperlink" Target="https://www.notion.so/Machine-Learning-576820d3141640b7b095501d4e403429" TargetMode="External"/><Relationship Id="rId9" Type="http://schemas.openxmlformats.org/officeDocument/2006/relationships/hyperlink" Target="https://poloclub.github.io/cnn-explainer/" TargetMode="External"/><Relationship Id="rId14" Type="http://schemas.openxmlformats.org/officeDocument/2006/relationships/hyperlink" Target="https://towardsdatascience.com/inside-convolutional-neural-network-e1c4c1d44fa2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EFFF54-02F0-441C-7E11-5329A0A247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81037"/>
            <a:ext cx="5257800" cy="549592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b="1" dirty="0">
                <a:latin typeface="Arial (Headings)"/>
                <a:ea typeface="KaiTi" panose="020B0503020204020204" pitchFamily="49" charset="-122"/>
                <a:cs typeface="Cascadia Mono Light" panose="020B0609020000020004" pitchFamily="49" charset="0"/>
              </a:rPr>
              <a:t>Machine Learning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1600" dirty="0">
                <a:latin typeface="Arial (Headings)"/>
                <a:ea typeface="KaiTi" panose="020B0503020204020204" pitchFamily="49" charset="-122"/>
                <a:cs typeface="Cascadia Mono Light" panose="020B0609020000020004" pitchFamily="49" charset="0"/>
              </a:rPr>
              <a:t>Gradient Descent Algorithm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1600" dirty="0">
                <a:latin typeface="Arial (Headings)"/>
                <a:ea typeface="KaiTi" panose="020B0503020204020204" pitchFamily="49" charset="-122"/>
                <a:cs typeface="Cascadia Mono Light" panose="020B0609020000020004" pitchFamily="49" charset="0"/>
              </a:rPr>
              <a:t>Linear Regression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1600" dirty="0">
                <a:solidFill>
                  <a:schemeClr val="bg1">
                    <a:lumMod val="85000"/>
                  </a:schemeClr>
                </a:solidFill>
                <a:latin typeface="Arial (Headings)"/>
                <a:ea typeface="KaiTi" panose="020B0503020204020204" pitchFamily="49" charset="-122"/>
                <a:cs typeface="Cascadia Mono Light" panose="020B0609020000020004" pitchFamily="49" charset="0"/>
              </a:rPr>
              <a:t>Non-Linear Regression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1600" dirty="0">
                <a:latin typeface="Arial (Headings)"/>
                <a:ea typeface="KaiTi" panose="020B0503020204020204" pitchFamily="49" charset="-122"/>
                <a:cs typeface="Cascadia Mono Light" panose="020B0609020000020004" pitchFamily="49" charset="0"/>
              </a:rPr>
              <a:t>Logistic Regression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1600" dirty="0">
                <a:latin typeface="Arial (Headings)"/>
                <a:ea typeface="KaiTi" panose="020B0503020204020204" pitchFamily="49" charset="-122"/>
                <a:cs typeface="Cascadia Mono Light" panose="020B0609020000020004" pitchFamily="49" charset="0"/>
              </a:rPr>
              <a:t>Decision Trees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200" dirty="0">
                <a:latin typeface="Arial (Headings)"/>
                <a:ea typeface="KaiTi" panose="020B0503020204020204" pitchFamily="49" charset="-122"/>
                <a:cs typeface="Cascadia Mono Light" panose="020B0609020000020004" pitchFamily="49" charset="0"/>
              </a:rPr>
              <a:t>Regression Trees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200" dirty="0">
                <a:latin typeface="Arial (Headings)"/>
                <a:ea typeface="KaiTi" panose="020B0503020204020204" pitchFamily="49" charset="-122"/>
                <a:cs typeface="Cascadia Mono Light" panose="020B0609020000020004" pitchFamily="49" charset="0"/>
              </a:rPr>
              <a:t>Classification Trees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200" dirty="0">
                <a:latin typeface="Arial (Headings)"/>
                <a:ea typeface="KaiTi" panose="020B0503020204020204" pitchFamily="49" charset="-122"/>
                <a:cs typeface="Cascadia Mono Light" panose="020B0609020000020004" pitchFamily="49" charset="0"/>
              </a:rPr>
              <a:t>Model complexity and ensemble models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1600" dirty="0">
                <a:latin typeface="Arial (Headings)"/>
                <a:ea typeface="KaiTi" panose="020B0503020204020204" pitchFamily="49" charset="-122"/>
                <a:cs typeface="Cascadia Mono Light" panose="020B0609020000020004" pitchFamily="49" charset="0"/>
              </a:rPr>
              <a:t>Clustering Algorithms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200" dirty="0">
                <a:latin typeface="Arial (Headings)"/>
                <a:ea typeface="KaiTi" panose="020B0503020204020204" pitchFamily="49" charset="-122"/>
                <a:cs typeface="Cascadia Mono Light" panose="020B0609020000020004" pitchFamily="49" charset="0"/>
              </a:rPr>
              <a:t>K-Means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Arial (Headings)"/>
                <a:ea typeface="KaiTi" panose="020B0503020204020204" pitchFamily="49" charset="-122"/>
                <a:cs typeface="Cascadia Mono Light" panose="020B0609020000020004" pitchFamily="49" charset="0"/>
              </a:rPr>
              <a:t>Hierarchical clustering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200" dirty="0">
                <a:latin typeface="Arial (Headings)"/>
                <a:ea typeface="KaiTi" panose="020B0503020204020204" pitchFamily="49" charset="-122"/>
                <a:cs typeface="Cascadia Mono Light" panose="020B0609020000020004" pitchFamily="49" charset="0"/>
              </a:rPr>
              <a:t>DB-Scan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200" dirty="0">
                <a:latin typeface="Arial (Headings)"/>
                <a:ea typeface="KaiTi" panose="020B0503020204020204" pitchFamily="49" charset="-122"/>
                <a:cs typeface="Cascadia Mono Light" panose="020B0609020000020004" pitchFamily="49" charset="0"/>
              </a:rPr>
              <a:t>Mean Shift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200" dirty="0">
                <a:latin typeface="Arial (Headings)"/>
                <a:ea typeface="KaiTi" panose="020B0503020204020204" pitchFamily="49" charset="-122"/>
                <a:cs typeface="Cascadia Mono Light" panose="020B0609020000020004" pitchFamily="49" charset="0"/>
              </a:rPr>
              <a:t>GMM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1600" dirty="0">
                <a:latin typeface="Arial (Headings)"/>
                <a:ea typeface="KaiTi" panose="020B0503020204020204" pitchFamily="49" charset="-122"/>
                <a:cs typeface="Cascadia Mono Light" panose="020B0609020000020004" pitchFamily="49" charset="0"/>
              </a:rPr>
              <a:t>Support Vector Machine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B5C2AD4-14C9-95EB-E4CA-7451C117A52D}"/>
              </a:ext>
            </a:extLst>
          </p:cNvPr>
          <p:cNvSpPr txBox="1">
            <a:spLocks/>
          </p:cNvSpPr>
          <p:nvPr/>
        </p:nvSpPr>
        <p:spPr>
          <a:xfrm>
            <a:off x="6096000" y="681037"/>
            <a:ext cx="5257800" cy="5495926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b="1" dirty="0">
                <a:latin typeface="Arial (Headings)"/>
                <a:ea typeface="Cascadia Code" panose="020B0609020000020004" pitchFamily="49" charset="0"/>
                <a:cs typeface="Arial" panose="020B0604020202020204" pitchFamily="34" charset="0"/>
              </a:rPr>
              <a:t>Datasets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1600" dirty="0">
                <a:latin typeface="Arial (Headings)"/>
                <a:ea typeface="Cascadia Code" panose="020B0609020000020004" pitchFamily="49" charset="0"/>
                <a:cs typeface="Arial" panose="020B0604020202020204" pitchFamily="34" charset="0"/>
              </a:rPr>
              <a:t>Breast Cancer Wisconsin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1600" dirty="0">
                <a:latin typeface="Arial (Headings)"/>
                <a:ea typeface="Cascadia Code" panose="020B0609020000020004" pitchFamily="49" charset="0"/>
                <a:cs typeface="Arial" panose="020B0604020202020204" pitchFamily="34" charset="0"/>
              </a:rPr>
              <a:t>MIMIC-III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1600" dirty="0">
                <a:latin typeface="Arial (Headings)"/>
                <a:ea typeface="Cascadia Code" panose="020B0609020000020004" pitchFamily="49" charset="0"/>
                <a:cs typeface="Arial" panose="020B0604020202020204" pitchFamily="34" charset="0"/>
              </a:rPr>
              <a:t>Framingham Heart Study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1600" dirty="0">
                <a:latin typeface="Arial (Headings)"/>
                <a:ea typeface="Cascadia Code" panose="020B0609020000020004" pitchFamily="49" charset="0"/>
                <a:cs typeface="Arial" panose="020B0604020202020204" pitchFamily="34" charset="0"/>
              </a:rPr>
              <a:t>Alzheimer’s Disease Neuroimaging Initiative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1600" dirty="0">
                <a:latin typeface="Arial (Headings)"/>
                <a:ea typeface="Cascadia Code" panose="020B0609020000020004" pitchFamily="49" charset="0"/>
                <a:cs typeface="Arial" panose="020B0604020202020204" pitchFamily="34" charset="0"/>
              </a:rPr>
              <a:t>Drug discovery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1600" dirty="0">
                <a:latin typeface="Arial (Headings)"/>
                <a:ea typeface="Cascadia Code" panose="020B0609020000020004" pitchFamily="49" charset="0"/>
                <a:cs typeface="Arial" panose="020B0604020202020204" pitchFamily="34" charset="0"/>
              </a:rPr>
              <a:t>Microbiome</a:t>
            </a:r>
            <a:endParaRPr lang="en-US" sz="1600" dirty="0">
              <a:latin typeface="Arial (Headings)"/>
              <a:ea typeface="Cascadia Code Light" panose="020B0609020000020004" pitchFamily="49" charset="0"/>
              <a:cs typeface="Cascadia Code Light" panose="020B0609020000020004" pitchFamily="49" charset="0"/>
            </a:endParaRPr>
          </a:p>
          <a:p>
            <a:pPr>
              <a:buFont typeface="Courier New" panose="02070309020205020404" pitchFamily="49" charset="0"/>
              <a:buChar char="o"/>
            </a:pPr>
            <a:endParaRPr lang="en-US" sz="1600" dirty="0">
              <a:latin typeface="Arial (Headings)"/>
              <a:ea typeface="Cascadia Code Light" panose="020B0609020000020004" pitchFamily="49" charset="0"/>
              <a:cs typeface="Cascadia Code Light" panose="020B0609020000020004" pitchFamily="49" charset="0"/>
            </a:endParaRPr>
          </a:p>
          <a:p>
            <a:pPr marL="0" indent="0">
              <a:buNone/>
            </a:pPr>
            <a:r>
              <a:rPr lang="en-US" sz="1600" b="1" dirty="0">
                <a:latin typeface="Arial (Headings)"/>
                <a:ea typeface="KaiTi" panose="020B0503020204020204" pitchFamily="49" charset="-122"/>
                <a:cs typeface="Cascadia Mono Light" panose="020B0609020000020004" pitchFamily="49" charset="0"/>
              </a:rPr>
              <a:t>Deep Learning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1600" dirty="0">
                <a:latin typeface="Arial (Headings)"/>
                <a:ea typeface="KaiTi" panose="020B0503020204020204" pitchFamily="49" charset="-122"/>
                <a:cs typeface="Cascadia Mono Light" panose="020B0609020000020004" pitchFamily="49" charset="0"/>
              </a:rPr>
              <a:t>MLP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1600" b="1" dirty="0">
                <a:solidFill>
                  <a:schemeClr val="bg1">
                    <a:lumMod val="75000"/>
                  </a:schemeClr>
                </a:solidFill>
                <a:latin typeface="Arial (Headings)"/>
                <a:ea typeface="KaiTi" panose="020B0503020204020204" pitchFamily="49" charset="-122"/>
                <a:cs typeface="Cascadia Mono Light" panose="020B0609020000020004" pitchFamily="49" charset="0"/>
              </a:rPr>
              <a:t>CNN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1600" b="1" dirty="0">
                <a:solidFill>
                  <a:schemeClr val="bg1">
                    <a:lumMod val="75000"/>
                  </a:schemeClr>
                </a:solidFill>
                <a:latin typeface="Arial (Headings)"/>
                <a:ea typeface="KaiTi" panose="020B0503020204020204" pitchFamily="49" charset="-122"/>
                <a:cs typeface="Cascadia Mono Light" panose="020B0609020000020004" pitchFamily="49" charset="0"/>
              </a:rPr>
              <a:t>CNN </a:t>
            </a:r>
            <a:r>
              <a:rPr lang="en-US" sz="1600" b="1" dirty="0" err="1">
                <a:solidFill>
                  <a:schemeClr val="bg1">
                    <a:lumMod val="75000"/>
                  </a:schemeClr>
                </a:solidFill>
                <a:latin typeface="Arial (Headings)"/>
                <a:ea typeface="KaiTi" panose="020B0503020204020204" pitchFamily="49" charset="-122"/>
                <a:cs typeface="Cascadia Mono Light" panose="020B0609020000020004" pitchFamily="49" charset="0"/>
              </a:rPr>
              <a:t>Arquitectures</a:t>
            </a:r>
            <a:endParaRPr lang="en-US" sz="1600" b="1" dirty="0">
              <a:solidFill>
                <a:schemeClr val="bg1">
                  <a:lumMod val="75000"/>
                </a:schemeClr>
              </a:solidFill>
              <a:latin typeface="Arial (Headings)"/>
              <a:ea typeface="KaiTi" panose="020B0503020204020204" pitchFamily="49" charset="-122"/>
              <a:cs typeface="Cascadia Mono Light" panose="020B0609020000020004" pitchFamily="49" charset="0"/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en-US" sz="1600" b="1" dirty="0">
                <a:solidFill>
                  <a:schemeClr val="bg1">
                    <a:lumMod val="75000"/>
                  </a:schemeClr>
                </a:solidFill>
                <a:latin typeface="Arial (Headings)"/>
                <a:ea typeface="KaiTi" panose="020B0503020204020204" pitchFamily="49" charset="-122"/>
                <a:cs typeface="Cascadia Mono Light" panose="020B0609020000020004" pitchFamily="49" charset="0"/>
              </a:rPr>
              <a:t>Autoencoders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1600" dirty="0">
                <a:solidFill>
                  <a:schemeClr val="bg1">
                    <a:lumMod val="75000"/>
                  </a:schemeClr>
                </a:solidFill>
                <a:latin typeface="Arial (Headings)"/>
                <a:ea typeface="KaiTi" panose="020B0503020204020204" pitchFamily="49" charset="-122"/>
                <a:cs typeface="Cascadia Mono Light" panose="020B0609020000020004" pitchFamily="49" charset="0"/>
              </a:rPr>
              <a:t>E: Transfer learning y fine tunning</a:t>
            </a:r>
            <a:endParaRPr lang="en-US" sz="1600" b="1" dirty="0">
              <a:solidFill>
                <a:schemeClr val="bg1">
                  <a:lumMod val="75000"/>
                </a:schemeClr>
              </a:solidFill>
              <a:latin typeface="Arial (Headings)"/>
              <a:ea typeface="KaiTi" panose="020B0503020204020204" pitchFamily="49" charset="-122"/>
              <a:cs typeface="Cascadia Mono Light" panose="020B0609020000020004" pitchFamily="49" charset="0"/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en-US" sz="1600" dirty="0">
                <a:solidFill>
                  <a:schemeClr val="bg1">
                    <a:lumMod val="75000"/>
                  </a:schemeClr>
                </a:solidFill>
                <a:latin typeface="Arial (Headings)"/>
                <a:ea typeface="KaiTi" panose="020B0503020204020204" pitchFamily="49" charset="-122"/>
                <a:cs typeface="Cascadia Mono Light" panose="020B0609020000020004" pitchFamily="49" charset="0"/>
              </a:rPr>
              <a:t>Recurrent Neural Networks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1600" dirty="0">
                <a:solidFill>
                  <a:schemeClr val="bg1">
                    <a:lumMod val="75000"/>
                  </a:schemeClr>
                </a:solidFill>
                <a:latin typeface="Arial (Headings)"/>
                <a:ea typeface="KaiTi" panose="020B0503020204020204" pitchFamily="49" charset="-122"/>
                <a:cs typeface="Cascadia Mono Light" panose="020B0609020000020004" pitchFamily="49" charset="0"/>
              </a:rPr>
              <a:t>VAE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1600" dirty="0">
                <a:solidFill>
                  <a:schemeClr val="bg1">
                    <a:lumMod val="75000"/>
                  </a:schemeClr>
                </a:solidFill>
                <a:latin typeface="Arial (Headings)"/>
                <a:ea typeface="KaiTi" panose="020B0503020204020204" pitchFamily="49" charset="-122"/>
                <a:cs typeface="Cascadia Mono Light" panose="020B0609020000020004" pitchFamily="49" charset="0"/>
              </a:rPr>
              <a:t>GAN</a:t>
            </a:r>
            <a:endParaRPr lang="en-US" sz="1600" dirty="0">
              <a:solidFill>
                <a:schemeClr val="bg1">
                  <a:lumMod val="75000"/>
                </a:schemeClr>
              </a:solidFill>
              <a:latin typeface="Arial (Headings)"/>
              <a:ea typeface="Cascadia Code" panose="020B0609020000020004" pitchFamily="49" charset="0"/>
              <a:cs typeface="Arial" panose="020B0604020202020204" pitchFamily="34" charset="0"/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en-US" sz="1600" dirty="0">
                <a:solidFill>
                  <a:schemeClr val="bg1">
                    <a:lumMod val="75000"/>
                  </a:schemeClr>
                </a:solidFill>
                <a:latin typeface="Arial (Headings)"/>
                <a:ea typeface="Cascadia Code" panose="020B0609020000020004" pitchFamily="49" charset="0"/>
                <a:cs typeface="Arial" panose="020B0604020202020204" pitchFamily="34" charset="0"/>
              </a:rPr>
              <a:t>Transformers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1600" dirty="0">
                <a:solidFill>
                  <a:schemeClr val="bg1">
                    <a:lumMod val="75000"/>
                  </a:schemeClr>
                </a:solidFill>
                <a:latin typeface="Arial (Headings)"/>
                <a:ea typeface="Cascadia Code" panose="020B0609020000020004" pitchFamily="49" charset="0"/>
                <a:cs typeface="Arial" panose="020B0604020202020204" pitchFamily="34" charset="0"/>
              </a:rPr>
              <a:t>Diffusion Models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1600" dirty="0">
                <a:solidFill>
                  <a:schemeClr val="bg1">
                    <a:lumMod val="75000"/>
                  </a:schemeClr>
                </a:solidFill>
                <a:latin typeface="Arial (Headings)"/>
                <a:ea typeface="Cascadia Code" panose="020B0609020000020004" pitchFamily="49" charset="0"/>
                <a:cs typeface="Arial" panose="020B0604020202020204" pitchFamily="34" charset="0"/>
              </a:rPr>
              <a:t>Paper + Implementation</a:t>
            </a:r>
            <a:endParaRPr lang="en-US" sz="1600" dirty="0">
              <a:solidFill>
                <a:schemeClr val="bg1">
                  <a:lumMod val="75000"/>
                </a:schemeClr>
              </a:solidFill>
              <a:latin typeface="Arial (Headings)"/>
              <a:ea typeface="KaiTi" panose="020B0503020204020204" pitchFamily="49" charset="-122"/>
              <a:cs typeface="Cascadia Mono Light" panose="020B0609020000020004" pitchFamily="49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1105D89-CD0A-1723-DA86-1EB83E619B9C}"/>
                  </a:ext>
                </a:extLst>
              </p14:cNvPr>
              <p14:cNvContentPartPr/>
              <p14:nvPr/>
            </p14:nvContentPartPr>
            <p14:xfrm>
              <a:off x="12503484" y="3252656"/>
              <a:ext cx="85680" cy="5475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1105D89-CD0A-1723-DA86-1EB83E619B9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494844" y="3243656"/>
                <a:ext cx="103320" cy="565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035460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8;p4">
            <a:extLst>
              <a:ext uri="{FF2B5EF4-FFF2-40B4-BE49-F238E27FC236}">
                <a16:creationId xmlns:a16="http://schemas.microsoft.com/office/drawing/2014/main" id="{AE8634E0-9714-33FD-74AA-29D70D636836}"/>
              </a:ext>
            </a:extLst>
          </p:cNvPr>
          <p:cNvSpPr txBox="1"/>
          <p:nvPr/>
        </p:nvSpPr>
        <p:spPr>
          <a:xfrm>
            <a:off x="369202" y="134245"/>
            <a:ext cx="5390154" cy="251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</a:pPr>
            <a:r>
              <a:rPr lang="en-US" sz="1200" dirty="0">
                <a:latin typeface="Calibri"/>
                <a:ea typeface="Arial"/>
                <a:cs typeface="Calibri"/>
                <a:sym typeface="Calibri"/>
              </a:rPr>
              <a:t>my humble ML course</a:t>
            </a:r>
            <a:endParaRPr sz="1400" b="0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 descr="A diagram of machine learning&#10;&#10;Description automatically generated">
            <a:extLst>
              <a:ext uri="{FF2B5EF4-FFF2-40B4-BE49-F238E27FC236}">
                <a16:creationId xmlns:a16="http://schemas.microsoft.com/office/drawing/2014/main" id="{16AB39DE-68CD-80A9-A01B-47773A94A7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9316" y="1123072"/>
            <a:ext cx="8753368" cy="4836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4282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8;p4">
            <a:extLst>
              <a:ext uri="{FF2B5EF4-FFF2-40B4-BE49-F238E27FC236}">
                <a16:creationId xmlns:a16="http://schemas.microsoft.com/office/drawing/2014/main" id="{AE8634E0-9714-33FD-74AA-29D70D636836}"/>
              </a:ext>
            </a:extLst>
          </p:cNvPr>
          <p:cNvSpPr txBox="1"/>
          <p:nvPr/>
        </p:nvSpPr>
        <p:spPr>
          <a:xfrm>
            <a:off x="369202" y="134245"/>
            <a:ext cx="5390154" cy="251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</a:pPr>
            <a:r>
              <a:rPr lang="en-US" sz="1200" dirty="0">
                <a:latin typeface="Calibri"/>
                <a:ea typeface="Arial"/>
                <a:cs typeface="Calibri"/>
                <a:sym typeface="Calibri"/>
              </a:rPr>
              <a:t>my humble ML course</a:t>
            </a:r>
            <a:endParaRPr sz="1400" b="0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8257BC-3CAC-7845-169A-34E62C4C21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0546" y="461548"/>
            <a:ext cx="8830907" cy="5934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4182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8;p4">
            <a:extLst>
              <a:ext uri="{FF2B5EF4-FFF2-40B4-BE49-F238E27FC236}">
                <a16:creationId xmlns:a16="http://schemas.microsoft.com/office/drawing/2014/main" id="{AE8634E0-9714-33FD-74AA-29D70D636836}"/>
              </a:ext>
            </a:extLst>
          </p:cNvPr>
          <p:cNvSpPr txBox="1"/>
          <p:nvPr/>
        </p:nvSpPr>
        <p:spPr>
          <a:xfrm>
            <a:off x="369202" y="134245"/>
            <a:ext cx="5390154" cy="251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</a:pPr>
            <a:r>
              <a:rPr lang="en-US" sz="1200" dirty="0">
                <a:latin typeface="Calibri"/>
                <a:ea typeface="Arial"/>
                <a:cs typeface="Calibri"/>
                <a:sym typeface="Calibri"/>
              </a:rPr>
              <a:t>my humble ML course</a:t>
            </a:r>
            <a:endParaRPr sz="1400" b="0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8B5303-AAB5-6D94-8372-548DBE7F84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2520" y="399627"/>
            <a:ext cx="8306959" cy="6058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9637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8;p4">
            <a:extLst>
              <a:ext uri="{FF2B5EF4-FFF2-40B4-BE49-F238E27FC236}">
                <a16:creationId xmlns:a16="http://schemas.microsoft.com/office/drawing/2014/main" id="{AE8634E0-9714-33FD-74AA-29D70D636836}"/>
              </a:ext>
            </a:extLst>
          </p:cNvPr>
          <p:cNvSpPr txBox="1"/>
          <p:nvPr/>
        </p:nvSpPr>
        <p:spPr>
          <a:xfrm>
            <a:off x="369202" y="134245"/>
            <a:ext cx="5390154" cy="251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</a:pPr>
            <a:r>
              <a:rPr lang="en-US" sz="1200" dirty="0">
                <a:latin typeface="Calibri"/>
                <a:ea typeface="Arial"/>
                <a:cs typeface="Calibri"/>
                <a:sym typeface="Calibri"/>
              </a:rPr>
              <a:t>my humble ML course</a:t>
            </a:r>
            <a:endParaRPr sz="1400" b="0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FE9F0AA-AF90-D8CC-9946-528C75F225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4888" y="404390"/>
            <a:ext cx="8402223" cy="6049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8087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8;p4">
            <a:extLst>
              <a:ext uri="{FF2B5EF4-FFF2-40B4-BE49-F238E27FC236}">
                <a16:creationId xmlns:a16="http://schemas.microsoft.com/office/drawing/2014/main" id="{AE8634E0-9714-33FD-74AA-29D70D636836}"/>
              </a:ext>
            </a:extLst>
          </p:cNvPr>
          <p:cNvSpPr txBox="1"/>
          <p:nvPr/>
        </p:nvSpPr>
        <p:spPr>
          <a:xfrm>
            <a:off x="369202" y="134245"/>
            <a:ext cx="5390154" cy="251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</a:pPr>
            <a:r>
              <a:rPr lang="en-US" sz="1200" dirty="0">
                <a:latin typeface="Calibri"/>
                <a:ea typeface="Arial"/>
                <a:cs typeface="Calibri"/>
                <a:sym typeface="Calibri"/>
              </a:rPr>
              <a:t>my humble ML course</a:t>
            </a:r>
            <a:endParaRPr sz="1400" b="0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3AC965-5E2C-E455-C847-68EBCF93E6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1643"/>
          <a:stretch/>
        </p:blipFill>
        <p:spPr>
          <a:xfrm>
            <a:off x="2985653" y="545230"/>
            <a:ext cx="6220693" cy="288377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4803DE8-6A57-F4F7-E08F-98B051C2C7E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0000" b="1643"/>
          <a:stretch/>
        </p:blipFill>
        <p:spPr>
          <a:xfrm>
            <a:off x="2985652" y="3588913"/>
            <a:ext cx="6220693" cy="2883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7747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8;p4">
            <a:extLst>
              <a:ext uri="{FF2B5EF4-FFF2-40B4-BE49-F238E27FC236}">
                <a16:creationId xmlns:a16="http://schemas.microsoft.com/office/drawing/2014/main" id="{AE8634E0-9714-33FD-74AA-29D70D636836}"/>
              </a:ext>
            </a:extLst>
          </p:cNvPr>
          <p:cNvSpPr txBox="1"/>
          <p:nvPr/>
        </p:nvSpPr>
        <p:spPr>
          <a:xfrm>
            <a:off x="369202" y="134245"/>
            <a:ext cx="5390154" cy="251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</a:pPr>
            <a:r>
              <a:rPr lang="en-US" sz="1200" dirty="0">
                <a:latin typeface="Calibri"/>
                <a:ea typeface="Arial"/>
                <a:cs typeface="Calibri"/>
                <a:sym typeface="Calibri"/>
              </a:rPr>
              <a:t>my humble ML course</a:t>
            </a:r>
            <a:endParaRPr sz="1400" b="0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56E9213-4F31-BC91-BE72-E4FCFB7B76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5946" y="1179117"/>
            <a:ext cx="2860107" cy="546295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15688DC-7623-65EF-AA18-0E3FB88D00AB}"/>
              </a:ext>
            </a:extLst>
          </p:cNvPr>
          <p:cNvSpPr txBox="1"/>
          <p:nvPr/>
        </p:nvSpPr>
        <p:spPr>
          <a:xfrm flipH="1">
            <a:off x="524926" y="562595"/>
            <a:ext cx="75180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mononoki NF" panose="00000809000000000000" pitchFamily="50" charset="0"/>
              </a:rPr>
              <a:t>Convolutional NN layer</a:t>
            </a:r>
          </a:p>
        </p:txBody>
      </p:sp>
    </p:spTree>
    <p:extLst>
      <p:ext uri="{BB962C8B-B14F-4D97-AF65-F5344CB8AC3E}">
        <p14:creationId xmlns:p14="http://schemas.microsoft.com/office/powerpoint/2010/main" val="40321289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">
            <a:extLst>
              <a:ext uri="{FF2B5EF4-FFF2-40B4-BE49-F238E27FC236}">
                <a16:creationId xmlns:a16="http://schemas.microsoft.com/office/drawing/2014/main" id="{58977413-069E-1EC1-E6B2-CAE373DE46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729" y="1614486"/>
            <a:ext cx="3762375" cy="3629025"/>
          </a:xfrm>
          <a:prstGeom prst="rect">
            <a:avLst/>
          </a:prstGeom>
        </p:spPr>
      </p:pic>
      <p:sp>
        <p:nvSpPr>
          <p:cNvPr id="19" name="CuadroTexto 1">
            <a:extLst>
              <a:ext uri="{FF2B5EF4-FFF2-40B4-BE49-F238E27FC236}">
                <a16:creationId xmlns:a16="http://schemas.microsoft.com/office/drawing/2014/main" id="{C09ED1FE-E241-8499-4312-786772E90C68}"/>
              </a:ext>
            </a:extLst>
          </p:cNvPr>
          <p:cNvSpPr txBox="1"/>
          <p:nvPr/>
        </p:nvSpPr>
        <p:spPr>
          <a:xfrm>
            <a:off x="4520841" y="1570632"/>
            <a:ext cx="727261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Times New Roman" panose="02020603050405020304" pitchFamily="18" charset="0"/>
                <a:sym typeface="Arial"/>
              </a:rPr>
              <a:t>INSPIRATION: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Times New Roman" panose="02020603050405020304" pitchFamily="18" charset="0"/>
                <a:sym typeface="Arial"/>
              </a:rPr>
              <a:t>How to extract features with location information?</a:t>
            </a: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Times New Roman" panose="02020603050405020304" pitchFamily="18" charset="0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Times New Roman" panose="02020603050405020304" pitchFamily="18" charset="0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Times New Roman" panose="02020603050405020304" pitchFamily="18" charset="0"/>
                <a:sym typeface="Arial"/>
              </a:rPr>
              <a:t>INPUT: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Times New Roman" panose="02020603050405020304" pitchFamily="18" charset="0"/>
                <a:sym typeface="Arial"/>
              </a:rPr>
              <a:t>image or batch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Times New Roman" panose="02020603050405020304" pitchFamily="18" charset="0"/>
                <a:sym typeface="Arial"/>
              </a:rPr>
              <a:t>OUTPUT: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Times New Roman" panose="02020603050405020304" pitchFamily="18" charset="0"/>
                <a:sym typeface="Arial"/>
              </a:rPr>
              <a:t>new channel/feature map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Times New Roman" panose="02020603050405020304" pitchFamily="18" charset="0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Times New Roman" panose="02020603050405020304" pitchFamily="18" charset="0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Times New Roman" panose="02020603050405020304" pitchFamily="18" charset="0"/>
                <a:sym typeface="Arial"/>
              </a:rPr>
              <a:t>CONSIDERATIONS: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Times New Roman" panose="02020603050405020304" pitchFamily="18" charset="0"/>
                <a:sym typeface="Arial"/>
              </a:rPr>
              <a:t>Kernel values are learned through backpropagation.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Times New Roman" panose="02020603050405020304" pitchFamily="18" charset="0"/>
                <a:sym typeface="Arial"/>
              </a:rPr>
              <a:t>Convolution operation forms many-to-one relationship.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Times New Roman" panose="02020603050405020304" pitchFamily="18" charset="0"/>
                <a:sym typeface="Arial"/>
              </a:rPr>
              <a:t>Convolution is invariant to translation</a:t>
            </a:r>
          </a:p>
        </p:txBody>
      </p:sp>
      <p:sp>
        <p:nvSpPr>
          <p:cNvPr id="24" name="Rectangle 3">
            <a:extLst>
              <a:ext uri="{FF2B5EF4-FFF2-40B4-BE49-F238E27FC236}">
                <a16:creationId xmlns:a16="http://schemas.microsoft.com/office/drawing/2014/main" id="{4F5A1068-C0FC-9B9B-3492-3B992551E8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27128" y="4925367"/>
            <a:ext cx="2651540" cy="15081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880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class</a:t>
            </a: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 </a:t>
            </a:r>
            <a:r>
              <a:rPr kumimoji="0" lang="en-US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BB0066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torch</a:t>
            </a: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.nn.Conv2d(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    </a:t>
            </a:r>
            <a:r>
              <a:rPr kumimoji="0" lang="en-US" alt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in_channels</a:t>
            </a: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    </a:t>
            </a:r>
            <a:r>
              <a:rPr kumimoji="0" lang="en-US" alt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out_channels</a:t>
            </a: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    </a:t>
            </a:r>
            <a:r>
              <a:rPr kumimoji="0" lang="en-US" alt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kernel_size</a:t>
            </a: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    stride,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    padding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)</a:t>
            </a:r>
            <a:r>
              <a:rPr kumimoji="0" lang="en-US" alt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 </a:t>
            </a:r>
            <a:endParaRPr kumimoji="0" lang="en-US" altLang="en-US" sz="3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 New" panose="02070309020205020404" pitchFamily="49" charset="0"/>
              <a:cs typeface="Courier New" panose="02070309020205020404" pitchFamily="49" charset="0"/>
              <a:sym typeface="Arial"/>
            </a:endParaRPr>
          </a:p>
        </p:txBody>
      </p:sp>
      <p:sp>
        <p:nvSpPr>
          <p:cNvPr id="4" name="Google Shape;314;p15">
            <a:extLst>
              <a:ext uri="{FF2B5EF4-FFF2-40B4-BE49-F238E27FC236}">
                <a16:creationId xmlns:a16="http://schemas.microsoft.com/office/drawing/2014/main" id="{10ECF7E9-2C73-DF59-BD20-A56AEE629938}"/>
              </a:ext>
            </a:extLst>
          </p:cNvPr>
          <p:cNvSpPr txBox="1"/>
          <p:nvPr/>
        </p:nvSpPr>
        <p:spPr>
          <a:xfrm>
            <a:off x="1329131" y="1410939"/>
            <a:ext cx="1864245" cy="3193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Grande"/>
                <a:cs typeface="Arial"/>
                <a:sym typeface="Arial"/>
              </a:rPr>
              <a:t>Kernel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ucida Grande"/>
              <a:cs typeface="Arial"/>
              <a:sym typeface="Arial"/>
            </a:endParaRPr>
          </a:p>
        </p:txBody>
      </p:sp>
      <p:sp>
        <p:nvSpPr>
          <p:cNvPr id="5" name="Google Shape;314;p15">
            <a:extLst>
              <a:ext uri="{FF2B5EF4-FFF2-40B4-BE49-F238E27FC236}">
                <a16:creationId xmlns:a16="http://schemas.microsoft.com/office/drawing/2014/main" id="{1B518406-3669-F66C-569D-AB25E9AFE1AB}"/>
              </a:ext>
            </a:extLst>
          </p:cNvPr>
          <p:cNvSpPr txBox="1"/>
          <p:nvPr/>
        </p:nvSpPr>
        <p:spPr>
          <a:xfrm>
            <a:off x="1329130" y="5360034"/>
            <a:ext cx="1864245" cy="3193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Grande"/>
                <a:cs typeface="Arial"/>
                <a:sym typeface="Arial"/>
              </a:rPr>
              <a:t>Image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ucida Grande"/>
              <a:cs typeface="Arial"/>
              <a:sym typeface="Arial"/>
            </a:endParaRPr>
          </a:p>
        </p:txBody>
      </p:sp>
      <p:sp>
        <p:nvSpPr>
          <p:cNvPr id="7" name="Google Shape;28;p4">
            <a:extLst>
              <a:ext uri="{FF2B5EF4-FFF2-40B4-BE49-F238E27FC236}">
                <a16:creationId xmlns:a16="http://schemas.microsoft.com/office/drawing/2014/main" id="{F7FC4AA2-856E-11E0-D161-AE14E39199D2}"/>
              </a:ext>
            </a:extLst>
          </p:cNvPr>
          <p:cNvSpPr txBox="1"/>
          <p:nvPr/>
        </p:nvSpPr>
        <p:spPr>
          <a:xfrm>
            <a:off x="369202" y="134245"/>
            <a:ext cx="5390154" cy="251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</a:pPr>
            <a:r>
              <a:rPr lang="en-US" sz="1200" dirty="0">
                <a:latin typeface="Calibri"/>
                <a:ea typeface="Arial"/>
                <a:cs typeface="Calibri"/>
                <a:sym typeface="Calibri"/>
              </a:rPr>
              <a:t>my humble ML course</a:t>
            </a:r>
            <a:endParaRPr sz="1400" b="0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208A93-03C5-728C-F8AC-1E240E65B40A}"/>
              </a:ext>
            </a:extLst>
          </p:cNvPr>
          <p:cNvSpPr txBox="1"/>
          <p:nvPr/>
        </p:nvSpPr>
        <p:spPr>
          <a:xfrm flipH="1">
            <a:off x="524926" y="562595"/>
            <a:ext cx="75180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mononoki NF" panose="00000809000000000000" pitchFamily="50" charset="0"/>
              </a:rPr>
              <a:t>Convolution</a:t>
            </a:r>
          </a:p>
        </p:txBody>
      </p:sp>
    </p:spTree>
    <p:extLst>
      <p:ext uri="{BB962C8B-B14F-4D97-AF65-F5344CB8AC3E}">
        <p14:creationId xmlns:p14="http://schemas.microsoft.com/office/powerpoint/2010/main" val="20520229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8;p4">
            <a:extLst>
              <a:ext uri="{FF2B5EF4-FFF2-40B4-BE49-F238E27FC236}">
                <a16:creationId xmlns:a16="http://schemas.microsoft.com/office/drawing/2014/main" id="{AE8634E0-9714-33FD-74AA-29D70D636836}"/>
              </a:ext>
            </a:extLst>
          </p:cNvPr>
          <p:cNvSpPr txBox="1"/>
          <p:nvPr/>
        </p:nvSpPr>
        <p:spPr>
          <a:xfrm>
            <a:off x="369202" y="134245"/>
            <a:ext cx="5390154" cy="251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</a:pPr>
            <a:r>
              <a:rPr lang="en-US" sz="1200" dirty="0">
                <a:latin typeface="Calibri"/>
                <a:ea typeface="Arial"/>
                <a:cs typeface="Calibri"/>
                <a:sym typeface="Calibri"/>
              </a:rPr>
              <a:t>my humble ML course</a:t>
            </a:r>
            <a:endParaRPr sz="1400" b="0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6" name="Picture 2" descr="convolution">
            <a:extLst>
              <a:ext uri="{FF2B5EF4-FFF2-40B4-BE49-F238E27FC236}">
                <a16:creationId xmlns:a16="http://schemas.microsoft.com/office/drawing/2014/main" id="{89165863-0480-8FED-E590-7C688D24E7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43000"/>
            <a:ext cx="12192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91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8;p4">
            <a:extLst>
              <a:ext uri="{FF2B5EF4-FFF2-40B4-BE49-F238E27FC236}">
                <a16:creationId xmlns:a16="http://schemas.microsoft.com/office/drawing/2014/main" id="{AE8634E0-9714-33FD-74AA-29D70D636836}"/>
              </a:ext>
            </a:extLst>
          </p:cNvPr>
          <p:cNvSpPr txBox="1"/>
          <p:nvPr/>
        </p:nvSpPr>
        <p:spPr>
          <a:xfrm>
            <a:off x="369202" y="134245"/>
            <a:ext cx="5390154" cy="251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</a:pPr>
            <a:r>
              <a:rPr lang="en-US" sz="1200" dirty="0">
                <a:latin typeface="Calibri"/>
                <a:ea typeface="Arial"/>
                <a:cs typeface="Calibri"/>
                <a:sym typeface="Calibri"/>
              </a:rPr>
              <a:t>my humble ML course</a:t>
            </a:r>
            <a:endParaRPr sz="1400" b="0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2D287BD-9B92-C59F-093E-716F1D89BA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9152" y="499653"/>
            <a:ext cx="8573696" cy="5858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5123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picture containing text&#10;&#10;Description automatically generated">
            <a:extLst>
              <a:ext uri="{FF2B5EF4-FFF2-40B4-BE49-F238E27FC236}">
                <a16:creationId xmlns:a16="http://schemas.microsoft.com/office/drawing/2014/main" id="{E92C9706-7CB4-7C10-C7F5-FF5457D80B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82157"/>
            <a:ext cx="4211154" cy="2956315"/>
          </a:xfrm>
          <a:prstGeom prst="rect">
            <a:avLst/>
          </a:prstGeom>
        </p:spPr>
      </p:pic>
      <p:sp>
        <p:nvSpPr>
          <p:cNvPr id="37" name="Google Shape;37;p5"/>
          <p:cNvSpPr txBox="1"/>
          <p:nvPr/>
        </p:nvSpPr>
        <p:spPr>
          <a:xfrm>
            <a:off x="6469753" y="199304"/>
            <a:ext cx="5390154" cy="251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Picture 5" descr="A picture containing table&#10;&#10;Description automatically generated">
            <a:extLst>
              <a:ext uri="{FF2B5EF4-FFF2-40B4-BE49-F238E27FC236}">
                <a16:creationId xmlns:a16="http://schemas.microsoft.com/office/drawing/2014/main" id="{0B11E420-5325-E5BA-4B36-2264240EB5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325" y="1882157"/>
            <a:ext cx="4569906" cy="296976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CD8C4DD-F8E6-C491-3A5F-96C6C1C85AAC}"/>
              </a:ext>
            </a:extLst>
          </p:cNvPr>
          <p:cNvSpPr txBox="1"/>
          <p:nvPr/>
        </p:nvSpPr>
        <p:spPr>
          <a:xfrm>
            <a:off x="3833497" y="5162320"/>
            <a:ext cx="385171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onoki NFM" panose="02000509000000000000" pitchFamily="49" charset="0"/>
                <a:cs typeface="Arial"/>
                <a:sym typeface="Arial"/>
              </a:rPr>
              <a:t>[(L − K + 2P)/S] + 1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onoki NFM" panose="02000509000000000000" pitchFamily="49" charset="0"/>
              <a:cs typeface="Arial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onoki NFM" panose="02000509000000000000" pitchFamily="49" charset="0"/>
                <a:cs typeface="Arial"/>
                <a:sym typeface="Arial"/>
              </a:rPr>
              <a:t>L = Width or Height</a:t>
            </a:r>
          </a:p>
        </p:txBody>
      </p:sp>
      <p:sp>
        <p:nvSpPr>
          <p:cNvPr id="10" name="CuadroTexto 1">
            <a:extLst>
              <a:ext uri="{FF2B5EF4-FFF2-40B4-BE49-F238E27FC236}">
                <a16:creationId xmlns:a16="http://schemas.microsoft.com/office/drawing/2014/main" id="{053FFF82-0006-2027-B19F-117EAB0478C8}"/>
              </a:ext>
            </a:extLst>
          </p:cNvPr>
          <p:cNvSpPr txBox="1"/>
          <p:nvPr/>
        </p:nvSpPr>
        <p:spPr>
          <a:xfrm>
            <a:off x="2125355" y="4667253"/>
            <a:ext cx="1877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Times New Roman" panose="02020603050405020304" pitchFamily="18" charset="0"/>
                <a:sym typeface="Arial"/>
              </a:rPr>
              <a:t>without padding</a:t>
            </a: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1" name="CuadroTexto 1">
            <a:extLst>
              <a:ext uri="{FF2B5EF4-FFF2-40B4-BE49-F238E27FC236}">
                <a16:creationId xmlns:a16="http://schemas.microsoft.com/office/drawing/2014/main" id="{092EBB95-3230-3E4D-27EF-58EEA676CB60}"/>
              </a:ext>
            </a:extLst>
          </p:cNvPr>
          <p:cNvSpPr txBox="1"/>
          <p:nvPr/>
        </p:nvSpPr>
        <p:spPr>
          <a:xfrm>
            <a:off x="7526295" y="4667253"/>
            <a:ext cx="1877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Times New Roman" panose="02020603050405020304" pitchFamily="18" charset="0"/>
                <a:sym typeface="Arial"/>
              </a:rPr>
              <a:t>with padding</a:t>
            </a: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5D0D9B1B-DFB7-1139-7710-44E6E5F516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38508" y="563598"/>
            <a:ext cx="2651540" cy="15081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BB0066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torch</a:t>
            </a: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.nn.Conv2d(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    </a:t>
            </a:r>
            <a:r>
              <a:rPr kumimoji="0" lang="en-US" alt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in_channels</a:t>
            </a: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=</a:t>
            </a:r>
            <a:r>
              <a:rPr kumimoji="0" lang="en-US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1</a:t>
            </a: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    </a:t>
            </a:r>
            <a:r>
              <a:rPr kumimoji="0" lang="en-US" alt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out_channels</a:t>
            </a: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=</a:t>
            </a:r>
            <a:r>
              <a:rPr kumimoji="0" lang="en-US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1</a:t>
            </a: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    </a:t>
            </a:r>
            <a:r>
              <a:rPr kumimoji="0" lang="en-US" alt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kernel_size</a:t>
            </a: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=(</a:t>
            </a:r>
            <a:r>
              <a:rPr kumimoji="0" lang="en-US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3</a:t>
            </a: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,</a:t>
            </a:r>
            <a:r>
              <a:rPr kumimoji="0" lang="en-US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3</a:t>
            </a: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),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    stride=</a:t>
            </a:r>
            <a:r>
              <a:rPr kumimoji="0" lang="en-US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1</a:t>
            </a: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    padding=</a:t>
            </a:r>
            <a:r>
              <a:rPr kumimoji="0" lang="en-US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“valid”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)</a:t>
            </a:r>
            <a:r>
              <a:rPr kumimoji="0" lang="en-US" alt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 </a:t>
            </a:r>
            <a:endParaRPr kumimoji="0" lang="en-US" altLang="en-US" sz="3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 New" panose="02070309020205020404" pitchFamily="49" charset="0"/>
              <a:cs typeface="Courier New" panose="02070309020205020404" pitchFamily="49" charset="0"/>
              <a:sym typeface="Arial"/>
            </a:endParaRPr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798F4C69-5D55-B6F7-4BC2-7B90E3D50B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69753" y="477408"/>
            <a:ext cx="2651540" cy="15081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BB0066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torch</a:t>
            </a: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.nn.Conv2d(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    </a:t>
            </a:r>
            <a:r>
              <a:rPr kumimoji="0" lang="en-US" alt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in_channels</a:t>
            </a: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=</a:t>
            </a:r>
            <a:r>
              <a:rPr kumimoji="0" lang="en-US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1</a:t>
            </a: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    </a:t>
            </a:r>
            <a:r>
              <a:rPr kumimoji="0" lang="en-US" alt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out_channels</a:t>
            </a: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=</a:t>
            </a:r>
            <a:r>
              <a:rPr kumimoji="0" lang="en-US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1</a:t>
            </a: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    </a:t>
            </a:r>
            <a:r>
              <a:rPr kumimoji="0" lang="en-US" alt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kernel_size</a:t>
            </a: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=(</a:t>
            </a:r>
            <a:r>
              <a:rPr kumimoji="0" lang="en-US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3</a:t>
            </a: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,</a:t>
            </a:r>
            <a:r>
              <a:rPr kumimoji="0" lang="en-US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3</a:t>
            </a: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),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    stride=</a:t>
            </a:r>
            <a:r>
              <a:rPr kumimoji="0" lang="en-US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1</a:t>
            </a: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    padding=</a:t>
            </a:r>
            <a:r>
              <a:rPr kumimoji="0" lang="en-US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“same”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)</a:t>
            </a:r>
            <a:r>
              <a:rPr kumimoji="0" lang="en-US" alt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 </a:t>
            </a:r>
            <a:endParaRPr kumimoji="0" lang="en-US" altLang="en-US" sz="3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 New" panose="02070309020205020404" pitchFamily="49" charset="0"/>
              <a:cs typeface="Courier New" panose="02070309020205020404" pitchFamily="49" charset="0"/>
              <a:sym typeface="Arial"/>
            </a:endParaRPr>
          </a:p>
        </p:txBody>
      </p:sp>
      <p:sp>
        <p:nvSpPr>
          <p:cNvPr id="3" name="Google Shape;28;p4">
            <a:extLst>
              <a:ext uri="{FF2B5EF4-FFF2-40B4-BE49-F238E27FC236}">
                <a16:creationId xmlns:a16="http://schemas.microsoft.com/office/drawing/2014/main" id="{74B56818-956F-F941-CDE7-F16D9EFB53CB}"/>
              </a:ext>
            </a:extLst>
          </p:cNvPr>
          <p:cNvSpPr txBox="1"/>
          <p:nvPr/>
        </p:nvSpPr>
        <p:spPr>
          <a:xfrm>
            <a:off x="369202" y="134245"/>
            <a:ext cx="5390154" cy="251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</a:pPr>
            <a:r>
              <a:rPr lang="en-US" sz="1200" dirty="0">
                <a:latin typeface="Calibri"/>
                <a:ea typeface="Arial"/>
                <a:cs typeface="Calibri"/>
                <a:sym typeface="Calibri"/>
              </a:rPr>
              <a:t>my humble ML course</a:t>
            </a:r>
            <a:endParaRPr sz="1400" b="0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917322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DFC15F08-4C0A-06BD-DCB9-6A4242EEDF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15181"/>
            <a:ext cx="12192000" cy="5227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Google Shape;28;p4">
            <a:extLst>
              <a:ext uri="{FF2B5EF4-FFF2-40B4-BE49-F238E27FC236}">
                <a16:creationId xmlns:a16="http://schemas.microsoft.com/office/drawing/2014/main" id="{AE8634E0-9714-33FD-74AA-29D70D636836}"/>
              </a:ext>
            </a:extLst>
          </p:cNvPr>
          <p:cNvSpPr txBox="1"/>
          <p:nvPr/>
        </p:nvSpPr>
        <p:spPr>
          <a:xfrm>
            <a:off x="369202" y="134245"/>
            <a:ext cx="5390154" cy="251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</a:pPr>
            <a:r>
              <a:rPr lang="en-US" sz="1200" dirty="0">
                <a:latin typeface="Calibri"/>
                <a:ea typeface="Arial"/>
                <a:cs typeface="Calibri"/>
                <a:sym typeface="Calibri"/>
              </a:rPr>
              <a:t>my humble ML course</a:t>
            </a:r>
            <a:endParaRPr sz="1400" b="0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049445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5"/>
          <p:cNvSpPr txBox="1"/>
          <p:nvPr/>
        </p:nvSpPr>
        <p:spPr>
          <a:xfrm>
            <a:off x="6469753" y="199304"/>
            <a:ext cx="5390154" cy="251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 descr="Calendar&#10;&#10;Description automatically generated">
            <a:extLst>
              <a:ext uri="{FF2B5EF4-FFF2-40B4-BE49-F238E27FC236}">
                <a16:creationId xmlns:a16="http://schemas.microsoft.com/office/drawing/2014/main" id="{B04B0B16-45D8-58FF-7F2B-7EFD76C52C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876" y="861259"/>
            <a:ext cx="9913787" cy="557438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3B17D4F-D0C3-FE78-15C6-467B03E359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13893" y="985913"/>
            <a:ext cx="2651540" cy="1292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BB0066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torch</a:t>
            </a: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.nn.Conv2d(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    </a:t>
            </a:r>
            <a:r>
              <a:rPr kumimoji="0" lang="en-US" alt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in_channels</a:t>
            </a: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=</a:t>
            </a:r>
            <a:r>
              <a:rPr kumimoji="0" lang="en-US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3</a:t>
            </a: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    </a:t>
            </a:r>
            <a:r>
              <a:rPr kumimoji="0" lang="en-US" alt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out_channels</a:t>
            </a: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=</a:t>
            </a:r>
            <a:r>
              <a:rPr kumimoji="0" lang="en-US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1</a:t>
            </a: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    </a:t>
            </a:r>
            <a:r>
              <a:rPr kumimoji="0" lang="en-US" alt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kernel_size</a:t>
            </a: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=(</a:t>
            </a:r>
            <a:r>
              <a:rPr kumimoji="0" lang="en-US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3</a:t>
            </a: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,</a:t>
            </a:r>
            <a:r>
              <a:rPr kumimoji="0" lang="en-US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3</a:t>
            </a: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),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    stride=</a:t>
            </a:r>
            <a:r>
              <a:rPr kumimoji="0" lang="en-US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1</a:t>
            </a:r>
            <a:endParaRPr kumimoji="0" lang="en-US" altLang="en-US" sz="1400" b="0" i="0" u="none" strike="noStrike" kern="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Courier New" panose="02070309020205020404" pitchFamily="49" charset="0"/>
              <a:cs typeface="Courier New" panose="02070309020205020404" pitchFamily="49" charset="0"/>
              <a:sym typeface="Arial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)</a:t>
            </a:r>
            <a:r>
              <a:rPr kumimoji="0" lang="en-US" alt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 </a:t>
            </a:r>
            <a:endParaRPr kumimoji="0" lang="en-US" altLang="en-US" sz="3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 New" panose="02070309020205020404" pitchFamily="49" charset="0"/>
              <a:cs typeface="Courier New" panose="02070309020205020404" pitchFamily="49" charset="0"/>
              <a:sym typeface="Arial"/>
            </a:endParaRPr>
          </a:p>
        </p:txBody>
      </p:sp>
      <p:sp>
        <p:nvSpPr>
          <p:cNvPr id="2" name="Google Shape;28;p4">
            <a:extLst>
              <a:ext uri="{FF2B5EF4-FFF2-40B4-BE49-F238E27FC236}">
                <a16:creationId xmlns:a16="http://schemas.microsoft.com/office/drawing/2014/main" id="{04B32165-C8A6-0256-6008-F23566B41278}"/>
              </a:ext>
            </a:extLst>
          </p:cNvPr>
          <p:cNvSpPr txBox="1"/>
          <p:nvPr/>
        </p:nvSpPr>
        <p:spPr>
          <a:xfrm>
            <a:off x="369202" y="134245"/>
            <a:ext cx="5390154" cy="251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</a:pPr>
            <a:r>
              <a:rPr lang="en-US" sz="1200" dirty="0">
                <a:latin typeface="Calibri"/>
                <a:ea typeface="Arial"/>
                <a:cs typeface="Calibri"/>
                <a:sym typeface="Calibri"/>
              </a:rPr>
              <a:t>my humble ML course</a:t>
            </a:r>
            <a:endParaRPr sz="1400" b="0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648110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5"/>
          <p:cNvSpPr txBox="1"/>
          <p:nvPr/>
        </p:nvSpPr>
        <p:spPr>
          <a:xfrm>
            <a:off x="6469753" y="199304"/>
            <a:ext cx="5390154" cy="251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3B17D4F-D0C3-FE78-15C6-467B03E359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13893" y="985913"/>
            <a:ext cx="2651540" cy="1292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BB0066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torch</a:t>
            </a: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.nn.Conv2d(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    </a:t>
            </a:r>
            <a:r>
              <a:rPr kumimoji="0" lang="en-US" alt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in_channels</a:t>
            </a: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=</a:t>
            </a:r>
            <a:r>
              <a:rPr kumimoji="0" lang="en-US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3</a:t>
            </a: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    </a:t>
            </a:r>
            <a:r>
              <a:rPr kumimoji="0" lang="en-US" alt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out_channels</a:t>
            </a: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=</a:t>
            </a:r>
            <a:r>
              <a:rPr kumimoji="0" lang="en-US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1</a:t>
            </a: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    </a:t>
            </a:r>
            <a:r>
              <a:rPr kumimoji="0" lang="en-US" alt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kernel_size</a:t>
            </a: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=(</a:t>
            </a:r>
            <a:r>
              <a:rPr kumimoji="0" lang="en-US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3</a:t>
            </a: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,</a:t>
            </a:r>
            <a:r>
              <a:rPr kumimoji="0" lang="en-US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3</a:t>
            </a: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),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    stride=</a:t>
            </a:r>
            <a:r>
              <a:rPr kumimoji="0" lang="en-US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1</a:t>
            </a:r>
            <a:endParaRPr kumimoji="0" lang="en-US" altLang="en-US" sz="1400" b="0" i="0" u="none" strike="noStrike" kern="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Courier New" panose="02070309020205020404" pitchFamily="49" charset="0"/>
              <a:cs typeface="Courier New" panose="02070309020205020404" pitchFamily="49" charset="0"/>
              <a:sym typeface="Arial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)</a:t>
            </a:r>
            <a:r>
              <a:rPr kumimoji="0" lang="en-US" alt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 </a:t>
            </a:r>
            <a:endParaRPr kumimoji="0" lang="en-US" altLang="en-US" sz="3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 New" panose="02070309020205020404" pitchFamily="49" charset="0"/>
              <a:cs typeface="Courier New" panose="02070309020205020404" pitchFamily="49" charset="0"/>
              <a:sym typeface="Arial"/>
            </a:endParaRPr>
          </a:p>
        </p:txBody>
      </p:sp>
      <p:pic>
        <p:nvPicPr>
          <p:cNvPr id="5" name="Picture 4" descr="A picture containing text, stationary&#10;&#10;Description automatically generated">
            <a:extLst>
              <a:ext uri="{FF2B5EF4-FFF2-40B4-BE49-F238E27FC236}">
                <a16:creationId xmlns:a16="http://schemas.microsoft.com/office/drawing/2014/main" id="{9612B876-E602-E400-9D73-812BE7F07D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8080" y="549087"/>
            <a:ext cx="6306750" cy="5759823"/>
          </a:xfrm>
          <a:prstGeom prst="rect">
            <a:avLst/>
          </a:prstGeom>
        </p:spPr>
      </p:pic>
      <p:sp>
        <p:nvSpPr>
          <p:cNvPr id="2" name="Google Shape;28;p4">
            <a:extLst>
              <a:ext uri="{FF2B5EF4-FFF2-40B4-BE49-F238E27FC236}">
                <a16:creationId xmlns:a16="http://schemas.microsoft.com/office/drawing/2014/main" id="{5D77A9E7-29F4-BDC0-D899-A10000536597}"/>
              </a:ext>
            </a:extLst>
          </p:cNvPr>
          <p:cNvSpPr txBox="1"/>
          <p:nvPr/>
        </p:nvSpPr>
        <p:spPr>
          <a:xfrm>
            <a:off x="369202" y="134245"/>
            <a:ext cx="5390154" cy="251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</a:pPr>
            <a:r>
              <a:rPr lang="en-US" sz="1200" dirty="0">
                <a:latin typeface="Calibri"/>
                <a:ea typeface="Arial"/>
                <a:cs typeface="Calibri"/>
                <a:sym typeface="Calibri"/>
              </a:rPr>
              <a:t>my humble ML course</a:t>
            </a:r>
            <a:endParaRPr sz="1400" b="0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406749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8;p4">
            <a:extLst>
              <a:ext uri="{FF2B5EF4-FFF2-40B4-BE49-F238E27FC236}">
                <a16:creationId xmlns:a16="http://schemas.microsoft.com/office/drawing/2014/main" id="{AE8634E0-9714-33FD-74AA-29D70D636836}"/>
              </a:ext>
            </a:extLst>
          </p:cNvPr>
          <p:cNvSpPr txBox="1"/>
          <p:nvPr/>
        </p:nvSpPr>
        <p:spPr>
          <a:xfrm>
            <a:off x="369202" y="134245"/>
            <a:ext cx="5390154" cy="251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</a:pPr>
            <a:r>
              <a:rPr lang="en-US" sz="1200" dirty="0">
                <a:latin typeface="Calibri"/>
                <a:ea typeface="Arial"/>
                <a:cs typeface="Calibri"/>
                <a:sym typeface="Calibri"/>
              </a:rPr>
              <a:t>my humble ML course</a:t>
            </a:r>
            <a:endParaRPr sz="1400" b="0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34E35EA-D69C-8724-E184-A9F2DB585E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1573" y="1180786"/>
            <a:ext cx="8268854" cy="4496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5342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5"/>
          <p:cNvSpPr txBox="1"/>
          <p:nvPr/>
        </p:nvSpPr>
        <p:spPr>
          <a:xfrm>
            <a:off x="6469753" y="199304"/>
            <a:ext cx="5390154" cy="251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50" name="Picture 2" descr="CNN | Introduction to Pooling Layer - GeeksforGeeks">
            <a:extLst>
              <a:ext uri="{FF2B5EF4-FFF2-40B4-BE49-F238E27FC236}">
                <a16:creationId xmlns:a16="http://schemas.microsoft.com/office/drawing/2014/main" id="{12AFEB1F-A365-682A-D3C4-8C5F2CC90B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7248" y="2309948"/>
            <a:ext cx="6273218" cy="2238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A8337512-B199-EF17-8BFB-114ACFA64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151" y="1714500"/>
            <a:ext cx="3997325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28;p4">
            <a:extLst>
              <a:ext uri="{FF2B5EF4-FFF2-40B4-BE49-F238E27FC236}">
                <a16:creationId xmlns:a16="http://schemas.microsoft.com/office/drawing/2014/main" id="{C7215158-C437-337E-025C-F8090F4115A1}"/>
              </a:ext>
            </a:extLst>
          </p:cNvPr>
          <p:cNvSpPr txBox="1"/>
          <p:nvPr/>
        </p:nvSpPr>
        <p:spPr>
          <a:xfrm>
            <a:off x="369202" y="134245"/>
            <a:ext cx="5390154" cy="251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</a:pPr>
            <a:r>
              <a:rPr lang="en-US" sz="1200" dirty="0">
                <a:latin typeface="Calibri"/>
                <a:ea typeface="Arial"/>
                <a:cs typeface="Calibri"/>
                <a:sym typeface="Calibri"/>
              </a:rPr>
              <a:t>my humble ML course</a:t>
            </a:r>
            <a:endParaRPr sz="1400" b="0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FE8739-72F4-1E32-E598-0F352D99A2BC}"/>
              </a:ext>
            </a:extLst>
          </p:cNvPr>
          <p:cNvSpPr txBox="1"/>
          <p:nvPr/>
        </p:nvSpPr>
        <p:spPr>
          <a:xfrm flipH="1">
            <a:off x="524926" y="562595"/>
            <a:ext cx="75180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mononoki NF" panose="00000809000000000000" pitchFamily="50" charset="0"/>
              </a:rPr>
              <a:t>Pooling (</a:t>
            </a:r>
            <a:r>
              <a:rPr lang="en-US" sz="2800" dirty="0" err="1">
                <a:latin typeface="mononoki NF" panose="00000809000000000000" pitchFamily="50" charset="0"/>
              </a:rPr>
              <a:t>downsampling</a:t>
            </a:r>
            <a:r>
              <a:rPr lang="en-US" sz="2800" dirty="0">
                <a:latin typeface="mononoki NF" panose="00000809000000000000" pitchFamily="50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5977503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8;p4">
            <a:extLst>
              <a:ext uri="{FF2B5EF4-FFF2-40B4-BE49-F238E27FC236}">
                <a16:creationId xmlns:a16="http://schemas.microsoft.com/office/drawing/2014/main" id="{AE8634E0-9714-33FD-74AA-29D70D636836}"/>
              </a:ext>
            </a:extLst>
          </p:cNvPr>
          <p:cNvSpPr txBox="1"/>
          <p:nvPr/>
        </p:nvSpPr>
        <p:spPr>
          <a:xfrm>
            <a:off x="369202" y="134245"/>
            <a:ext cx="5390154" cy="251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</a:pPr>
            <a:r>
              <a:rPr lang="en-US" sz="1200" dirty="0">
                <a:latin typeface="Calibri"/>
                <a:ea typeface="Arial"/>
                <a:cs typeface="Calibri"/>
                <a:sym typeface="Calibri"/>
              </a:rPr>
              <a:t>my humble ML course</a:t>
            </a:r>
            <a:endParaRPr sz="1400" b="0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D6431F-9DB0-6887-BA66-F173214DB8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08611"/>
            <a:ext cx="12192000" cy="4040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5671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8;p4">
            <a:extLst>
              <a:ext uri="{FF2B5EF4-FFF2-40B4-BE49-F238E27FC236}">
                <a16:creationId xmlns:a16="http://schemas.microsoft.com/office/drawing/2014/main" id="{AE8634E0-9714-33FD-74AA-29D70D636836}"/>
              </a:ext>
            </a:extLst>
          </p:cNvPr>
          <p:cNvSpPr txBox="1"/>
          <p:nvPr/>
        </p:nvSpPr>
        <p:spPr>
          <a:xfrm>
            <a:off x="369202" y="134245"/>
            <a:ext cx="5390154" cy="251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</a:pPr>
            <a:r>
              <a:rPr lang="en-US" sz="1200" dirty="0">
                <a:latin typeface="Calibri"/>
                <a:ea typeface="Arial"/>
                <a:cs typeface="Calibri"/>
                <a:sym typeface="Calibri"/>
              </a:rPr>
              <a:t>my humble ML course</a:t>
            </a:r>
            <a:endParaRPr sz="1400" b="0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778924-8232-431C-98C7-03833EADBF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62174"/>
            <a:ext cx="12192000" cy="4133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8479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8;p4">
            <a:extLst>
              <a:ext uri="{FF2B5EF4-FFF2-40B4-BE49-F238E27FC236}">
                <a16:creationId xmlns:a16="http://schemas.microsoft.com/office/drawing/2014/main" id="{AE8634E0-9714-33FD-74AA-29D70D636836}"/>
              </a:ext>
            </a:extLst>
          </p:cNvPr>
          <p:cNvSpPr txBox="1"/>
          <p:nvPr/>
        </p:nvSpPr>
        <p:spPr>
          <a:xfrm>
            <a:off x="369202" y="134245"/>
            <a:ext cx="5390154" cy="251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</a:pPr>
            <a:r>
              <a:rPr lang="en-US" sz="1200" dirty="0">
                <a:latin typeface="Calibri"/>
                <a:ea typeface="Arial"/>
                <a:cs typeface="Calibri"/>
                <a:sym typeface="Calibri"/>
              </a:rPr>
              <a:t>my humble ML course</a:t>
            </a:r>
            <a:endParaRPr sz="1400" b="0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4127F2-6F0A-EF48-A9F2-9907B84C0366}"/>
              </a:ext>
            </a:extLst>
          </p:cNvPr>
          <p:cNvSpPr txBox="1"/>
          <p:nvPr/>
        </p:nvSpPr>
        <p:spPr>
          <a:xfrm flipH="1">
            <a:off x="524927" y="562595"/>
            <a:ext cx="57475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mononoki NF" panose="00000809000000000000" pitchFamily="50" charset="0"/>
              </a:rPr>
              <a:t>Bibliography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2513147-4B75-5A8D-9BC1-3E25E4649219}"/>
              </a:ext>
            </a:extLst>
          </p:cNvPr>
          <p:cNvSpPr txBox="1"/>
          <p:nvPr/>
        </p:nvSpPr>
        <p:spPr>
          <a:xfrm>
            <a:off x="524926" y="1588957"/>
            <a:ext cx="1105747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hlinkClick r:id="rId3"/>
              </a:rPr>
              <a:t>https://www.learnpytorch.io/00_pytorch_fundamentals/</a:t>
            </a: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hlinkClick r:id="rId4"/>
              </a:rPr>
              <a:t>https://www.notion.so/Machine-Learning-576820d3141640b7b095501d4e403429</a:t>
            </a: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hlinkClick r:id="rId5"/>
              </a:rPr>
              <a:t>https://www.notion.so/2022-1-f6340fba2c1d45dda494920cd73c9adf</a:t>
            </a: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hlinkClick r:id="rId6"/>
              </a:rPr>
              <a:t>https://lightning.ai/docs/pytorch/stable/notebooks/course_UvA-DL/</a:t>
            </a: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hlinkClick r:id="rId7"/>
              </a:rPr>
              <a:t>https://uvadlc-notebooks.readthedocs.io/en/latest/index.html</a:t>
            </a: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hlinkClick r:id="rId8"/>
              </a:rPr>
              <a:t>https://isip.piconepress.com/courses/temple/ece_4822/resources/books/Deep-Learning-with-PyTorch.pdf</a:t>
            </a: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hlinkClick r:id="rId9"/>
              </a:rPr>
              <a:t>https://poloclub.github.io/cnn-explainer/</a:t>
            </a: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hlinkClick r:id="rId10"/>
              </a:rPr>
              <a:t>https://drive.google.com/drive/u/0/folders/1X3AjOQ2G7NZO3U_0KGYzPXex49vx3Iy-</a:t>
            </a: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hlinkClick r:id="rId11"/>
              </a:rPr>
              <a:t>https://www.baeldung.com/cs/neural-networks-conv-fc-layers</a:t>
            </a: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hlinkClick r:id="rId12"/>
              </a:rPr>
              <a:t>https://builtin.com/machine-learning/fully-connected-layer</a:t>
            </a: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hlinkClick r:id="rId13"/>
              </a:rPr>
              <a:t>https://medium.com/swlh/fully-connected-vs-convolutional-neural-networks-813ca7bc6ee5</a:t>
            </a: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hlinkClick r:id="rId14"/>
              </a:rPr>
              <a:t>https://towardsdatascience.com/inside-convolutional-neural-network-e1c4c1d44fa2</a:t>
            </a: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71321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8;p4">
            <a:extLst>
              <a:ext uri="{FF2B5EF4-FFF2-40B4-BE49-F238E27FC236}">
                <a16:creationId xmlns:a16="http://schemas.microsoft.com/office/drawing/2014/main" id="{AE8634E0-9714-33FD-74AA-29D70D636836}"/>
              </a:ext>
            </a:extLst>
          </p:cNvPr>
          <p:cNvSpPr txBox="1"/>
          <p:nvPr/>
        </p:nvSpPr>
        <p:spPr>
          <a:xfrm>
            <a:off x="369202" y="134245"/>
            <a:ext cx="5390154" cy="251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</a:pPr>
            <a:r>
              <a:rPr lang="en-US" sz="1200" dirty="0">
                <a:latin typeface="Calibri"/>
                <a:ea typeface="Arial"/>
                <a:cs typeface="Calibri"/>
                <a:sym typeface="Calibri"/>
              </a:rPr>
              <a:t>my humble ML course</a:t>
            </a:r>
            <a:endParaRPr sz="1400" b="0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50" name="Picture 2" descr="A biological neuron in comparison to an artificial neural network: (a)... |  Download Scientific Diagram">
            <a:extLst>
              <a:ext uri="{FF2B5EF4-FFF2-40B4-BE49-F238E27FC236}">
                <a16:creationId xmlns:a16="http://schemas.microsoft.com/office/drawing/2014/main" id="{ABC25AE3-3133-2AA3-CB76-4A758DB16D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379" y="480610"/>
            <a:ext cx="10405241" cy="6243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47150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8;p4">
            <a:extLst>
              <a:ext uri="{FF2B5EF4-FFF2-40B4-BE49-F238E27FC236}">
                <a16:creationId xmlns:a16="http://schemas.microsoft.com/office/drawing/2014/main" id="{AE8634E0-9714-33FD-74AA-29D70D636836}"/>
              </a:ext>
            </a:extLst>
          </p:cNvPr>
          <p:cNvSpPr txBox="1"/>
          <p:nvPr/>
        </p:nvSpPr>
        <p:spPr>
          <a:xfrm>
            <a:off x="369202" y="134245"/>
            <a:ext cx="5390154" cy="251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</a:pPr>
            <a:r>
              <a:rPr lang="en-US" sz="1200" dirty="0">
                <a:latin typeface="Calibri"/>
                <a:ea typeface="Arial"/>
                <a:cs typeface="Calibri"/>
                <a:sym typeface="Calibri"/>
              </a:rPr>
              <a:t>my humble ML course</a:t>
            </a:r>
            <a:endParaRPr sz="1400" b="0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534EBE5-52A5-56B5-AE38-913BE94F9F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3968" y="385317"/>
            <a:ext cx="8164064" cy="6173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2041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8;p4">
            <a:extLst>
              <a:ext uri="{FF2B5EF4-FFF2-40B4-BE49-F238E27FC236}">
                <a16:creationId xmlns:a16="http://schemas.microsoft.com/office/drawing/2014/main" id="{AE8634E0-9714-33FD-74AA-29D70D636836}"/>
              </a:ext>
            </a:extLst>
          </p:cNvPr>
          <p:cNvSpPr txBox="1"/>
          <p:nvPr/>
        </p:nvSpPr>
        <p:spPr>
          <a:xfrm>
            <a:off x="369202" y="134245"/>
            <a:ext cx="5390154" cy="251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</a:pPr>
            <a:r>
              <a:rPr lang="en-US" sz="1200" dirty="0">
                <a:latin typeface="Calibri"/>
                <a:ea typeface="Arial"/>
                <a:cs typeface="Calibri"/>
                <a:sym typeface="Calibri"/>
              </a:rPr>
              <a:t>my humble ML course</a:t>
            </a:r>
            <a:endParaRPr sz="1400" b="0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D64D94-71CA-BE35-8AEA-2BB1FE5DBF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9430" y="1417162"/>
            <a:ext cx="9833140" cy="402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3811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8;p4">
            <a:extLst>
              <a:ext uri="{FF2B5EF4-FFF2-40B4-BE49-F238E27FC236}">
                <a16:creationId xmlns:a16="http://schemas.microsoft.com/office/drawing/2014/main" id="{AE8634E0-9714-33FD-74AA-29D70D636836}"/>
              </a:ext>
            </a:extLst>
          </p:cNvPr>
          <p:cNvSpPr txBox="1"/>
          <p:nvPr/>
        </p:nvSpPr>
        <p:spPr>
          <a:xfrm>
            <a:off x="369202" y="134245"/>
            <a:ext cx="5390154" cy="251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</a:pPr>
            <a:r>
              <a:rPr lang="en-US" sz="1200" dirty="0">
                <a:latin typeface="Calibri"/>
                <a:ea typeface="Arial"/>
                <a:cs typeface="Calibri"/>
                <a:sym typeface="Calibri"/>
              </a:rPr>
              <a:t>my humble ML course</a:t>
            </a:r>
            <a:endParaRPr sz="1400" b="0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F25189F-985B-6B53-14F9-56CB7639F4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2494" y="280548"/>
            <a:ext cx="8507012" cy="6296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7402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8;p4">
            <a:extLst>
              <a:ext uri="{FF2B5EF4-FFF2-40B4-BE49-F238E27FC236}">
                <a16:creationId xmlns:a16="http://schemas.microsoft.com/office/drawing/2014/main" id="{AE8634E0-9714-33FD-74AA-29D70D636836}"/>
              </a:ext>
            </a:extLst>
          </p:cNvPr>
          <p:cNvSpPr txBox="1"/>
          <p:nvPr/>
        </p:nvSpPr>
        <p:spPr>
          <a:xfrm>
            <a:off x="369202" y="134245"/>
            <a:ext cx="5390154" cy="251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</a:pPr>
            <a:r>
              <a:rPr lang="en-US" sz="1200" dirty="0">
                <a:latin typeface="Calibri"/>
                <a:ea typeface="Arial"/>
                <a:cs typeface="Calibri"/>
                <a:sym typeface="Calibri"/>
              </a:rPr>
              <a:t>my humble ML course</a:t>
            </a:r>
            <a:endParaRPr sz="1400" b="0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8922BF2-9F77-07EF-47E7-83137C0C5D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2046" y="156706"/>
            <a:ext cx="8287907" cy="6544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4839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8;p4">
            <a:extLst>
              <a:ext uri="{FF2B5EF4-FFF2-40B4-BE49-F238E27FC236}">
                <a16:creationId xmlns:a16="http://schemas.microsoft.com/office/drawing/2014/main" id="{AE8634E0-9714-33FD-74AA-29D70D636836}"/>
              </a:ext>
            </a:extLst>
          </p:cNvPr>
          <p:cNvSpPr txBox="1"/>
          <p:nvPr/>
        </p:nvSpPr>
        <p:spPr>
          <a:xfrm>
            <a:off x="369202" y="134245"/>
            <a:ext cx="5390154" cy="251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</a:pPr>
            <a:r>
              <a:rPr lang="en-US" sz="1200" dirty="0">
                <a:latin typeface="Calibri"/>
                <a:ea typeface="Arial"/>
                <a:cs typeface="Calibri"/>
                <a:sym typeface="Calibri"/>
              </a:rPr>
              <a:t>my humble ML course</a:t>
            </a:r>
            <a:endParaRPr sz="1400" b="0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E6DBFC3-7842-CA90-B752-CCB3991989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2967" y="318653"/>
            <a:ext cx="8526065" cy="6220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0005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BB971-6868-D853-B68F-1D0E07B796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299519"/>
            <a:ext cx="12192000" cy="2129481"/>
          </a:xfrm>
        </p:spPr>
        <p:txBody>
          <a:bodyPr>
            <a:normAutofit/>
          </a:bodyPr>
          <a:lstStyle/>
          <a:p>
            <a:r>
              <a:rPr lang="en-US" sz="5400" dirty="0">
                <a:latin typeface="mononoki NF" panose="00000809000000000000" pitchFamily="50" charset="0"/>
              </a:rPr>
              <a:t>C9 – CNN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CBA92BB-E6A9-F414-13A9-0B420849E6E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Google Shape;28;p4">
            <a:extLst>
              <a:ext uri="{FF2B5EF4-FFF2-40B4-BE49-F238E27FC236}">
                <a16:creationId xmlns:a16="http://schemas.microsoft.com/office/drawing/2014/main" id="{AE8634E0-9714-33FD-74AA-29D70D636836}"/>
              </a:ext>
            </a:extLst>
          </p:cNvPr>
          <p:cNvSpPr txBox="1"/>
          <p:nvPr/>
        </p:nvSpPr>
        <p:spPr>
          <a:xfrm>
            <a:off x="369202" y="134245"/>
            <a:ext cx="5390154" cy="251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</a:pPr>
            <a:r>
              <a:rPr lang="en-US" sz="1200" dirty="0">
                <a:latin typeface="Calibri"/>
                <a:ea typeface="Arial"/>
                <a:cs typeface="Calibri"/>
                <a:sym typeface="Calibri"/>
              </a:rPr>
              <a:t>my humble ML course</a:t>
            </a:r>
            <a:endParaRPr sz="1400" b="0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27CC8D-CEF2-AAC8-F0A9-21CCA5B0A0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540" y="1247738"/>
            <a:ext cx="3439660" cy="4310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9811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Tema de 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152</TotalTime>
  <Words>699</Words>
  <Application>Microsoft Office PowerPoint</Application>
  <PresentationFormat>Widescreen</PresentationFormat>
  <Paragraphs>159</Paragraphs>
  <Slides>26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26</vt:i4>
      </vt:variant>
    </vt:vector>
  </HeadingPairs>
  <TitlesOfParts>
    <vt:vector size="38" baseType="lpstr">
      <vt:lpstr>Arial</vt:lpstr>
      <vt:lpstr>Arial (Headings)</vt:lpstr>
      <vt:lpstr>Calibri</vt:lpstr>
      <vt:lpstr>Calibri Light</vt:lpstr>
      <vt:lpstr>Consolas</vt:lpstr>
      <vt:lpstr>Courier New</vt:lpstr>
      <vt:lpstr>Lucida Grande</vt:lpstr>
      <vt:lpstr>mononoki NF</vt:lpstr>
      <vt:lpstr>mononoki NFM</vt:lpstr>
      <vt:lpstr>source-serif-pro</vt:lpstr>
      <vt:lpstr>Office Theme</vt:lpstr>
      <vt:lpstr>Tema de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C9 – CNN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Jeremy Matos Cangalaya</dc:creator>
  <cp:lastModifiedBy>Jeremy Matos Cangalaya</cp:lastModifiedBy>
  <cp:revision>8</cp:revision>
  <dcterms:created xsi:type="dcterms:W3CDTF">2023-12-21T16:09:20Z</dcterms:created>
  <dcterms:modified xsi:type="dcterms:W3CDTF">2023-12-25T17:58:59Z</dcterms:modified>
</cp:coreProperties>
</file>